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86" r:id="rId1"/>
  </p:sldMasterIdLst>
  <p:notesMasterIdLst>
    <p:notesMasterId r:id="rId17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65" r:id="rId16"/>
  </p:sldIdLst>
  <p:sldSz cx="14630400" cy="8229600"/>
  <p:notesSz cx="8229600" cy="146304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</p:embeddedFont>
    <p:embeddedFont>
      <p:font typeface="PT Serif" panose="020A0603040505020204" pitchFamily="18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57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2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595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328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1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244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413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892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33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54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2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165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29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3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244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8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262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6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1/9/2026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8560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77200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0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  <p:sldLayoutId id="2147483905" r:id="rId19"/>
    <p:sldLayoutId id="2147483906" r:id="rId20"/>
    <p:sldLayoutId id="214748390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A960D-4CD9-46A8-277B-B2AE9A1E350E}"/>
              </a:ext>
            </a:extLst>
          </p:cNvPr>
          <p:cNvSpPr txBox="1"/>
          <p:nvPr/>
        </p:nvSpPr>
        <p:spPr>
          <a:xfrm>
            <a:off x="5564459" y="2207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04057-C5D2-DA7D-8F69-46326F615346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 </a:t>
            </a:r>
            <a:r>
              <a:rPr lang="en-IN" b="0">
                <a:effectLst/>
              </a:rPr>
              <a:t> </a:t>
            </a:r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59DE33-74CF-A67B-AD72-0EBA2C7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267629"/>
            <a:ext cx="14284712" cy="77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5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758553" y="883563"/>
            <a:ext cx="546508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Bivariate &amp; Multivariate Analysis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758553" y="1608177"/>
            <a:ext cx="1111317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relationships between multiple variables to uncover deeper insights into batting performance.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1758553" y="2086928"/>
            <a:ext cx="5468779" cy="5660588"/>
          </a:xfrm>
          <a:prstGeom prst="roundRect">
            <a:avLst>
              <a:gd name="adj" fmla="val 48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934170" y="2262545"/>
            <a:ext cx="230600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Runs vs. Balls by Team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34170" y="6447473"/>
            <a:ext cx="5117544" cy="1124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scatter plot shows a clear positive trend: more balls faced generally leads to more runs. Distinct team clusters suggest varied batting strategies, from aggressive high-scoring to more conservative approaches.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2949" y="2086928"/>
            <a:ext cx="5468779" cy="5660588"/>
          </a:xfrm>
          <a:prstGeom prst="roundRect">
            <a:avLst>
              <a:gd name="adj" fmla="val 48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578566" y="2262545"/>
            <a:ext cx="230600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Correlation Matrix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78566" y="6447473"/>
            <a:ext cx="5117544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heatmap of batting metrics confirms strong correlations. Notably, 'Runs' strongly correlates with 'Balls' faced and 'Ones' scored, and moderately with 'Fours' and 'Sixes'.</a:t>
            </a:r>
            <a:endParaRPr lang="en-US" sz="13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1C7652-BC8C-5693-0A19-D3953361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923" y="2550794"/>
            <a:ext cx="5187791" cy="3896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DCD5BF-3A0D-A40B-1730-19C41FFA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566" y="2550796"/>
            <a:ext cx="5187911" cy="38966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D4DDF-1206-1A6E-51DD-84AF6E8FE5B5}"/>
              </a:ext>
            </a:extLst>
          </p:cNvPr>
          <p:cNvSpPr txBox="1"/>
          <p:nvPr/>
        </p:nvSpPr>
        <p:spPr>
          <a:xfrm>
            <a:off x="2798956" y="1282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542A0-B07D-31AF-4CCD-CBA292CD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45688"/>
            <a:ext cx="5887844" cy="1306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392A1-C3DB-5779-886A-5D8AFB17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8" y="2174902"/>
            <a:ext cx="10781334" cy="405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59D05-DB26-FAA7-BC64-F3B6F2BFA1F5}"/>
              </a:ext>
            </a:extLst>
          </p:cNvPr>
          <p:cNvSpPr txBox="1"/>
          <p:nvPr/>
        </p:nvSpPr>
        <p:spPr>
          <a:xfrm>
            <a:off x="713677" y="6523462"/>
            <a:ext cx="830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PT Serif" panose="020A0603040505020204" pitchFamily="18" charset="0"/>
              </a:rPr>
              <a:t>Observation</a:t>
            </a:r>
            <a:r>
              <a:rPr lang="en-IN" b="1" dirty="0">
                <a:latin typeface="DM Sans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Most runs lie in a narrow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Extreme values indicate highly consistent batsmen</a:t>
            </a:r>
          </a:p>
          <a:p>
            <a:endParaRPr lang="en-IN" b="1" dirty="0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7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CF67F5-7A8B-3454-442F-7451404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95" y="367991"/>
            <a:ext cx="8599424" cy="2118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CB080-2655-6B03-336B-C81C215D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0" y="2631688"/>
            <a:ext cx="13872117" cy="440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23D86-4A6F-610C-0AF0-150DC3E6ECCB}"/>
              </a:ext>
            </a:extLst>
          </p:cNvPr>
          <p:cNvSpPr txBox="1"/>
          <p:nvPr/>
        </p:nvSpPr>
        <p:spPr>
          <a:xfrm>
            <a:off x="367991" y="7337502"/>
            <a:ext cx="7304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PT Serif" panose="020A0603040505020204" pitchFamily="18" charset="0"/>
              </a:rPr>
              <a:t>Observation: </a:t>
            </a:r>
            <a:r>
              <a:rPr lang="en-US" dirty="0">
                <a:latin typeface="DM Sans" pitchFamily="2" charset="0"/>
              </a:rPr>
              <a:t>We can observe that profitability has high variation.</a:t>
            </a:r>
          </a:p>
          <a:p>
            <a:endParaRPr lang="en-IN" b="1" dirty="0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6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FF84B-4AE2-FD9B-8460-B6A75DAB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2341757"/>
            <a:ext cx="10525971" cy="4230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4446C-3790-3BFF-FB7F-34FC5C05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356840"/>
            <a:ext cx="7549376" cy="1717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15F3A-C926-A24A-9440-8061696C3109}"/>
              </a:ext>
            </a:extLst>
          </p:cNvPr>
          <p:cNvSpPr txBox="1"/>
          <p:nvPr/>
        </p:nvSpPr>
        <p:spPr>
          <a:xfrm>
            <a:off x="691376" y="6840223"/>
            <a:ext cx="860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PT Serif" panose="020A0603040505020204" pitchFamily="18" charset="0"/>
              </a:rPr>
              <a:t>Observation: </a:t>
            </a:r>
            <a:r>
              <a:rPr lang="en-US" dirty="0">
                <a:latin typeface="DM Sans" pitchFamily="2" charset="0"/>
              </a:rPr>
              <a:t>Strike rate generally increases over teams</a:t>
            </a:r>
          </a:p>
          <a:p>
            <a:endParaRPr lang="en-IN" b="1" dirty="0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4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349D2-47CE-BE44-AD09-B155A305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345689"/>
            <a:ext cx="8866207" cy="133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8F7BF-AC7F-1566-EBA8-4B152BE0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3" y="1773044"/>
            <a:ext cx="9011173" cy="4951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1FAE15-0E14-68DE-80B0-37F452151144}"/>
              </a:ext>
            </a:extLst>
          </p:cNvPr>
          <p:cNvSpPr txBox="1"/>
          <p:nvPr/>
        </p:nvSpPr>
        <p:spPr>
          <a:xfrm>
            <a:off x="535259" y="6724185"/>
            <a:ext cx="9011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PT Serif" panose="020A0603040505020204" pitchFamily="18" charset="0"/>
              </a:rPr>
              <a:t>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Balls strongly correlate with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Fours has weaker correlation with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Ones is moderately correlated with runs</a:t>
            </a:r>
          </a:p>
          <a:p>
            <a:endParaRPr lang="en-IN" b="1" dirty="0"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04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146" y="727948"/>
            <a:ext cx="4300299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Findings &amp; Conclusion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6146" y="1430655"/>
            <a:ext cx="7951708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has provided a comprehensive overview of the cricket batting dataset, revealing crucial patterns and performance indicators.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6146" y="2167295"/>
            <a:ext cx="681395" cy="1267182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09030" y="2641163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47800" y="2337554"/>
            <a:ext cx="251269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Performance Consistency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47800" y="2719149"/>
            <a:ext cx="710005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Elite players are consistently outliers in scoring, demonstrating high run counts and strike rates.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6146" y="3604736"/>
            <a:ext cx="681395" cy="1022033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809030" y="3956090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47800" y="3774996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Variations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447800" y="4156591"/>
            <a:ext cx="710005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Teams exhibit distinct batting strategies, influencing overall runs and strike rates.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6146" y="4797028"/>
            <a:ext cx="681395" cy="1267182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09030" y="5270897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47800" y="4967288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Balls Faced vs. Runs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447800" y="5348883"/>
            <a:ext cx="710005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strong, positive correlation exists between balls faced and runs scored, underscoring the importance of time at the crease.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6146" y="6234470"/>
            <a:ext cx="681395" cy="1267182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809030" y="6708338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447800" y="6404729"/>
            <a:ext cx="232624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Quality Assurance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447800" y="6786324"/>
            <a:ext cx="710005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was confirmed to be clean and consistent, providing a reliable foundation for these observations.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397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Cricket Data Analysis: Batting Performance Insights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56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delves into a comprehensive analysis of cricket batting performance data. We explore key metrics, identify trends, and uncover insights into player and team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9878" y="3625453"/>
            <a:ext cx="6615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74438"/>
            <a:ext cx="815054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Exploration &amp; Initial Assessment</a:t>
            </a:r>
            <a:endParaRPr lang="en-US" sz="3750" dirty="0"/>
          </a:p>
        </p:txBody>
      </p:sp>
      <p:sp>
        <p:nvSpPr>
          <p:cNvPr id="6" name="Shape 3"/>
          <p:cNvSpPr/>
          <p:nvPr/>
        </p:nvSpPr>
        <p:spPr>
          <a:xfrm>
            <a:off x="793790" y="5010031"/>
            <a:ext cx="6407944" cy="2497217"/>
          </a:xfrm>
          <a:prstGeom prst="roundRect">
            <a:avLst>
              <a:gd name="adj" fmla="val 585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5010031"/>
            <a:ext cx="121920" cy="249721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52673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42524" y="577548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batting dataset contains 1628 entries with 19 columns, capturing detailed batting statistics for individual player innings across various matches.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010031"/>
            <a:ext cx="6408063" cy="2497217"/>
          </a:xfrm>
          <a:prstGeom prst="roundRect">
            <a:avLst>
              <a:gd name="adj" fmla="val 585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5010031"/>
            <a:ext cx="121920" cy="249721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52673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Variables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777282" y="5775484"/>
            <a:ext cx="5802035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 include 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MatchID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,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InningsNo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</a:rPr>
              <a:t>,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Team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PlayerName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, Runs, Balls,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DotBalls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,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StrikeRate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,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</a:rPr>
              <a:t> and performance against different bowling types (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AgainstFast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</a:rPr>
              <a:t>, </a:t>
            </a:r>
            <a:r>
              <a:rPr lang="en-US" sz="1750" b="1" dirty="0" err="1">
                <a:solidFill>
                  <a:srgbClr val="383838"/>
                </a:solidFill>
                <a:latin typeface="DM Sans" pitchFamily="34" charset="0"/>
              </a:rPr>
              <a:t>AgainstSpin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</a:rPr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29878" y="837962"/>
            <a:ext cx="6615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6947"/>
            <a:ext cx="60655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Understanding the Raw Data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793790" y="2222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inspection of the dataset provides a foundational understanding of its structure and content.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4303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Shape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400172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dataframe consists of 1628 rows and 19 columns, confirming a substantial amount of data for analysis.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430310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Types and Non-Null Counts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4766694" y="4114800"/>
            <a:ext cx="3501509" cy="1844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numerical columns are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DM Sans" pitchFamily="34" charset="-122"/>
                <a:cs typeface="DM Sans" pitchFamily="34" charset="-120"/>
              </a:rPr>
              <a:t>int64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with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WicketNo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float64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Object types include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Team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PlayerName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BowlerName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OutDesc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8EAB64-9541-5DA6-5A0E-3384CF7F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161" y="1196221"/>
            <a:ext cx="5475249" cy="6676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432B5B-52DE-80A5-5A7D-C080C9EF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13" y="5697292"/>
            <a:ext cx="2198309" cy="13308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63BDC2-BAC0-1E2C-EA16-79FCDD4EB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290" y="356839"/>
            <a:ext cx="1278963" cy="6932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13051" y="1102757"/>
            <a:ext cx="63067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192083" y="1501973"/>
            <a:ext cx="5793343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Cleaning &amp; Manipulation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6192083" y="2333625"/>
            <a:ext cx="773263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Before deeper analysis, crucial steps are taken to ensure data quality and consistency.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2083" y="3205282"/>
            <a:ext cx="7732633" cy="3981926"/>
          </a:xfrm>
          <a:prstGeom prst="roundRect">
            <a:avLst>
              <a:gd name="adj" fmla="val 760"/>
            </a:avLst>
          </a:prstGeom>
          <a:solidFill>
            <a:srgbClr val="F2EEEE"/>
          </a:solidFill>
          <a:ln/>
        </p:spPr>
      </p:sp>
      <p:sp>
        <p:nvSpPr>
          <p:cNvPr id="8" name="Shape 5"/>
          <p:cNvSpPr/>
          <p:nvPr/>
        </p:nvSpPr>
        <p:spPr>
          <a:xfrm>
            <a:off x="6192083" y="3205282"/>
            <a:ext cx="3866317" cy="2482215"/>
          </a:xfrm>
          <a:prstGeom prst="roundRect">
            <a:avLst>
              <a:gd name="adj" fmla="val 121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93656" y="3406854"/>
            <a:ext cx="28929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Handling Missing Values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393656" y="3858578"/>
            <a:ext cx="3160752" cy="1627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 like </a:t>
            </a:r>
            <a:r>
              <a:rPr lang="en-US" sz="15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BowlerName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5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OutDesc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5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WicketNo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contain missing values, which will be addressed in subsequent steps for accurate analysis.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058400" y="3146406"/>
            <a:ext cx="3860184" cy="2482215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562392" y="3406854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Detecting Duplicates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562392" y="3858578"/>
            <a:ext cx="3160752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thorough check revealed no duplicate rows, ensuring each record is unique and meaningful for analysis.</a:t>
            </a:r>
            <a:endParaRPr lang="en-US" sz="15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432" y="4320361"/>
            <a:ext cx="251936" cy="251936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192082" y="5710357"/>
            <a:ext cx="7732633" cy="1499711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8" name="Shape 14"/>
          <p:cNvSpPr/>
          <p:nvPr/>
        </p:nvSpPr>
        <p:spPr>
          <a:xfrm>
            <a:off x="6192083" y="5687497"/>
            <a:ext cx="7732633" cy="22860"/>
          </a:xfrm>
          <a:prstGeom prst="roundRect">
            <a:avLst>
              <a:gd name="adj" fmla="val 132300"/>
            </a:avLst>
          </a:prstGeom>
          <a:solidFill>
            <a:srgbClr val="D8D4D4"/>
          </a:solidFill>
          <a:ln/>
        </p:spPr>
      </p:sp>
      <p:sp>
        <p:nvSpPr>
          <p:cNvPr id="19" name="Text 15"/>
          <p:cNvSpPr/>
          <p:nvPr/>
        </p:nvSpPr>
        <p:spPr>
          <a:xfrm>
            <a:off x="6393656" y="5889069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Type Conversion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6393656" y="6340793"/>
            <a:ext cx="702706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Numeric strings were converted to appropriate numerical types, and player names to categorical, optimizing data for computation and memory usage.</a:t>
            </a:r>
            <a:endParaRPr lang="en-US" sz="15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2AA16F-C59E-0F8B-0EC8-0EB64BAAC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90" y="1102758"/>
            <a:ext cx="5649537" cy="47863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65BBE7-649F-1CF0-453E-EEC9EA09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94" y="301084"/>
            <a:ext cx="3657600" cy="7411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98AB5B-3CC3-D499-5590-11ECD77D6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79" y="6088566"/>
            <a:ext cx="2869505" cy="8970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3AA8CC-2E3B-B413-E98C-0651F24C44CD}"/>
              </a:ext>
            </a:extLst>
          </p:cNvPr>
          <p:cNvSpPr txBox="1"/>
          <p:nvPr/>
        </p:nvSpPr>
        <p:spPr>
          <a:xfrm>
            <a:off x="412596" y="7315200"/>
            <a:ext cx="487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PT Serif" panose="020A0603040505020204" pitchFamily="18" charset="0"/>
              </a:rPr>
              <a:t>Observation: </a:t>
            </a:r>
            <a:r>
              <a:rPr lang="en-IN" dirty="0">
                <a:latin typeface="DM Sans" pitchFamily="2" charset="0"/>
              </a:rPr>
              <a:t>There are no duplicates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83970" y="592812"/>
            <a:ext cx="60793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167408" y="977503"/>
            <a:ext cx="5412462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Non-Visual Bivariate Analysis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167408" y="1779389"/>
            <a:ext cx="1229558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Investigating relationships between variables to uncover initial patterns and dependencies.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67408" y="2503289"/>
            <a:ext cx="30639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Team vs. Player Experience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178632" y="2934415"/>
            <a:ext cx="5910739" cy="948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Cross-tabulation of </a:t>
            </a:r>
            <a:r>
              <a:rPr lang="en-US" sz="15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Team</a:t>
            </a: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5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PlayerName</a:t>
            </a: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shows varying player distribution, indicating some teams may rely on a smaller core of active players.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1167408" y="4183261"/>
            <a:ext cx="5910739" cy="602456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157764" y="4183261"/>
            <a:ext cx="5930027" cy="602456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352074" y="4328993"/>
            <a:ext cx="554140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pd.crosstab(df['Team'], df['PlayerName'])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59873" y="2503289"/>
            <a:ext cx="26442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Average Runs per Team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59873" y="3016448"/>
            <a:ext cx="5910739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average runs scored per team highlights performance differences, with certain teams consistently achieving higher scores.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1A7263-2217-7AFB-0D85-7E81D9DB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3949422"/>
            <a:ext cx="7044201" cy="39121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14601" y="372191"/>
            <a:ext cx="468630" cy="21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24708" y="336172"/>
            <a:ext cx="4718685" cy="521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Outlier Detection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3153608" y="461523"/>
            <a:ext cx="8094583" cy="556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Quantitative measures help identify significant relationships and atypical data points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482048" y="2255758"/>
            <a:ext cx="179903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89848" y="3119674"/>
            <a:ext cx="7764304" cy="446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>
              <a:solidFill>
                <a:srgbClr val="383838"/>
              </a:solidFill>
              <a:latin typeface="DM Sans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2366" y="3846909"/>
            <a:ext cx="7479268" cy="719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-423714" y="7166432"/>
            <a:ext cx="7764304" cy="726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D36113-6267-A64D-BF98-599B50FA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1" y="1179972"/>
            <a:ext cx="6076132" cy="53256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822540-896A-D804-1C6D-1B4D82FF91C0}"/>
              </a:ext>
            </a:extLst>
          </p:cNvPr>
          <p:cNvSpPr txBox="1"/>
          <p:nvPr/>
        </p:nvSpPr>
        <p:spPr>
          <a:xfrm>
            <a:off x="446650" y="7095529"/>
            <a:ext cx="707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T Serif" panose="020A0603040505020204" pitchFamily="18" charset="0"/>
              </a:rPr>
              <a:t>Observation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latin typeface="DM Sans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There are few outliers in the Runs column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0C078-FFB8-0386-90B1-A9EF859424AD}"/>
              </a:ext>
            </a:extLst>
          </p:cNvPr>
          <p:cNvSpPr txBox="1"/>
          <p:nvPr/>
        </p:nvSpPr>
        <p:spPr>
          <a:xfrm>
            <a:off x="446649" y="810639"/>
            <a:ext cx="42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PT Serif" panose="020A0603040505020204" pitchFamily="18" charset="0"/>
              </a:rPr>
              <a:t>Before Cleaning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536A89B-A99D-6109-C254-DBB71EF8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668" y="1125854"/>
            <a:ext cx="6300438" cy="53256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215CEC-8CAE-0581-102B-614D15953C95}"/>
              </a:ext>
            </a:extLst>
          </p:cNvPr>
          <p:cNvSpPr txBox="1"/>
          <p:nvPr/>
        </p:nvSpPr>
        <p:spPr>
          <a:xfrm>
            <a:off x="7939668" y="756521"/>
            <a:ext cx="24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PT Serif" panose="020A0603040505020204" pitchFamily="18" charset="0"/>
              </a:rPr>
              <a:t>After Cleaning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66BCD-F8C1-4CE6-87A5-DE9A980BE536}"/>
              </a:ext>
            </a:extLst>
          </p:cNvPr>
          <p:cNvSpPr txBox="1"/>
          <p:nvPr/>
        </p:nvSpPr>
        <p:spPr>
          <a:xfrm>
            <a:off x="6520408" y="6639583"/>
            <a:ext cx="7764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T Serif" panose="020A0603040505020204" pitchFamily="18" charset="0"/>
              </a:rPr>
              <a:t>Observation: </a:t>
            </a:r>
            <a:r>
              <a:rPr lang="en-US" dirty="0">
                <a:latin typeface="DM Sans" pitchFamily="2" charset="0"/>
              </a:rPr>
              <a:t>We had used the boxplot IQR technique to clear the     			        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M Sans" pitchFamily="2" charset="0"/>
              </a:rPr>
              <a:t>The above box plot is of solids column that after dealing with  outliers.</a:t>
            </a:r>
          </a:p>
          <a:p>
            <a:endParaRPr lang="en-US" dirty="0">
              <a:latin typeface="DM Sans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2054185"/>
            <a:ext cx="712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03170"/>
            <a:ext cx="869013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Univariate Analysis: Distribution of Runs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93790" y="34387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the distribution of runs provides insight into individual player scoring patterns.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83631"/>
            <a:ext cx="35116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Right-Skewed Distribution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4791789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histogram of runs scored is heavily right-skewed, indicating that a majority of players score fewer runs, while a small number of players achieve exceptionally high scores.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42836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Concentrated Scoring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456884" y="4791789"/>
            <a:ext cx="63797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density plot reinforces this, showing a high concentration of runs in a narrow, lower range, with a rapid decrease in density for higher scores. This highlights the rarity of prolific innings.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724031" y="451128"/>
            <a:ext cx="46434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635329" y="743903"/>
            <a:ext cx="6252448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Univariate Analysis: Team &amp; Dot Ball Metrics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635329" y="1354217"/>
            <a:ext cx="935962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Examining team participation and dot ball distribution.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635329" y="6589514"/>
            <a:ext cx="19421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Players per Team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635329" y="6980039"/>
            <a:ext cx="4499253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bar chart reveals varying numbers of active players across teams. Some teams deploy a broader roster, while others concentrate batting responsibilities on fewer key individuals.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503200" y="6589514"/>
            <a:ext cx="19421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Dot Ball Distribution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503200" y="6980039"/>
            <a:ext cx="4499253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violin plot for dot balls shows a highly skewed distribution, with a significant cluster of instances where players face very few dot balls. This indicates efficient scoring or early dismissals.</a:t>
            </a:r>
            <a:endParaRPr lang="en-US" sz="11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C3282B-ACD4-C1F2-3C2E-CF6C1479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9" y="1590913"/>
            <a:ext cx="6378496" cy="4850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B78FB-7EC9-C827-D13D-24411EED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200" y="1590913"/>
            <a:ext cx="6781510" cy="48507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449</TotalTime>
  <Words>837</Words>
  <Application>Microsoft Office PowerPoint</Application>
  <PresentationFormat>Custom</PresentationFormat>
  <Paragraphs>89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Garamond</vt:lpstr>
      <vt:lpstr>Century Gothic</vt:lpstr>
      <vt:lpstr>Consolas</vt:lpstr>
      <vt:lpstr>PT Serif</vt:lpstr>
      <vt:lpstr>DM Sans</vt:lpstr>
      <vt:lpstr>Arial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sai037016@gmail.com</cp:lastModifiedBy>
  <cp:revision>8</cp:revision>
  <dcterms:created xsi:type="dcterms:W3CDTF">2026-01-08T10:25:45Z</dcterms:created>
  <dcterms:modified xsi:type="dcterms:W3CDTF">2026-01-09T13:34:55Z</dcterms:modified>
</cp:coreProperties>
</file>